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9"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p:scale>
          <a:sx n="101" d="100"/>
          <a:sy n="101" d="100"/>
        </p:scale>
        <p:origin x="-90"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BFBC0-339F-43A5-B2B4-8719C92D4593}"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D1A2B-5445-4D40-881F-D619F9718D93}" type="slidenum">
              <a:rPr lang="en-US" smtClean="0"/>
              <a:t>‹#›</a:t>
            </a:fld>
            <a:endParaRPr lang="en-US"/>
          </a:p>
        </p:txBody>
      </p:sp>
    </p:spTree>
    <p:extLst>
      <p:ext uri="{BB962C8B-B14F-4D97-AF65-F5344CB8AC3E}">
        <p14:creationId xmlns:p14="http://schemas.microsoft.com/office/powerpoint/2010/main" val="215972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8D1A2B-5445-4D40-881F-D619F9718D93}" type="slidenum">
              <a:rPr lang="en-US" smtClean="0"/>
              <a:t>1</a:t>
            </a:fld>
            <a:endParaRPr lang="en-US"/>
          </a:p>
        </p:txBody>
      </p:sp>
    </p:spTree>
    <p:extLst>
      <p:ext uri="{BB962C8B-B14F-4D97-AF65-F5344CB8AC3E}">
        <p14:creationId xmlns:p14="http://schemas.microsoft.com/office/powerpoint/2010/main" val="354496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8D1A2B-5445-4D40-881F-D619F9718D93}" type="slidenum">
              <a:rPr lang="en-US" smtClean="0"/>
              <a:t>2</a:t>
            </a:fld>
            <a:endParaRPr lang="en-US"/>
          </a:p>
        </p:txBody>
      </p:sp>
    </p:spTree>
    <p:extLst>
      <p:ext uri="{BB962C8B-B14F-4D97-AF65-F5344CB8AC3E}">
        <p14:creationId xmlns:p14="http://schemas.microsoft.com/office/powerpoint/2010/main" val="22509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8D1A2B-5445-4D40-881F-D619F9718D93}" type="slidenum">
              <a:rPr lang="en-US" smtClean="0"/>
              <a:t>3</a:t>
            </a:fld>
            <a:endParaRPr lang="en-US"/>
          </a:p>
        </p:txBody>
      </p:sp>
    </p:spTree>
    <p:extLst>
      <p:ext uri="{BB962C8B-B14F-4D97-AF65-F5344CB8AC3E}">
        <p14:creationId xmlns:p14="http://schemas.microsoft.com/office/powerpoint/2010/main" val="51631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8D1A2B-5445-4D40-881F-D619F9718D93}" type="slidenum">
              <a:rPr lang="en-US" smtClean="0"/>
              <a:t>4</a:t>
            </a:fld>
            <a:endParaRPr lang="en-US"/>
          </a:p>
        </p:txBody>
      </p:sp>
    </p:spTree>
    <p:extLst>
      <p:ext uri="{BB962C8B-B14F-4D97-AF65-F5344CB8AC3E}">
        <p14:creationId xmlns:p14="http://schemas.microsoft.com/office/powerpoint/2010/main" val="141157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1/7/2021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481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288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1/7/2021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575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1/7/2021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710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1/7/2021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686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6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87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913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3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1/7/2021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665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197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889502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86191B5-2583-4B3E-B008-3E5A37614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95C4DB5-1B45-490F-A51B-23C9B9A43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xmlns="" id="{63C20DDE-67DF-47CA-B658-875EA5D81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xmlns="" id="{72B4ED93-D6A4-4A1D-9CA7-A0549AB6D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xmlns="" id="{33CDB51E-5C4D-4F0C-93ED-45A7630614BA}"/>
              </a:ext>
            </a:extLst>
          </p:cNvPr>
          <p:cNvPicPr>
            <a:picLocks noChangeAspect="1"/>
          </p:cNvPicPr>
          <p:nvPr/>
        </p:nvPicPr>
        <p:blipFill rotWithShape="1">
          <a:blip r:embed="rId5"/>
          <a:srcRect r="4262" b="-1"/>
          <a:stretch/>
        </p:blipFill>
        <p:spPr>
          <a:xfrm>
            <a:off x="446534" y="604757"/>
            <a:ext cx="7498616" cy="5796043"/>
          </a:xfrm>
          <a:prstGeom prst="rect">
            <a:avLst/>
          </a:prstGeom>
        </p:spPr>
      </p:pic>
      <p:sp>
        <p:nvSpPr>
          <p:cNvPr id="24" name="Rectangle 23">
            <a:extLst>
              <a:ext uri="{FF2B5EF4-FFF2-40B4-BE49-F238E27FC236}">
                <a16:creationId xmlns:a16="http://schemas.microsoft.com/office/drawing/2014/main" xmlns="" id="{A9C7CFDB-8577-4539-8795-F8B34A3075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5E63EB5C-D28B-4F8E-9F92-DC55BEA572B3}"/>
              </a:ext>
            </a:extLst>
          </p:cNvPr>
          <p:cNvSpPr>
            <a:spLocks noGrp="1"/>
          </p:cNvSpPr>
          <p:nvPr>
            <p:ph type="ctrTitle"/>
          </p:nvPr>
        </p:nvSpPr>
        <p:spPr>
          <a:xfrm>
            <a:off x="8296275" y="1419225"/>
            <a:ext cx="3081576" cy="2085869"/>
          </a:xfrm>
        </p:spPr>
        <p:txBody>
          <a:bodyPr>
            <a:normAutofit/>
          </a:bodyPr>
          <a:lstStyle/>
          <a:p>
            <a:r>
              <a:rPr lang="en-US" sz="3200" dirty="0">
                <a:solidFill>
                  <a:srgbClr val="FFFFFF"/>
                </a:solidFill>
              </a:rPr>
              <a:t>Tutorial 2</a:t>
            </a:r>
            <a:endParaRPr lang="en-CA" sz="3200" dirty="0">
              <a:solidFill>
                <a:srgbClr val="FFFFFF"/>
              </a:solidFill>
            </a:endParaRPr>
          </a:p>
        </p:txBody>
      </p:sp>
      <p:sp>
        <p:nvSpPr>
          <p:cNvPr id="3" name="Subtitle 2">
            <a:extLst>
              <a:ext uri="{FF2B5EF4-FFF2-40B4-BE49-F238E27FC236}">
                <a16:creationId xmlns:a16="http://schemas.microsoft.com/office/drawing/2014/main" xmlns="" id="{AE6BE16A-E06B-4F76-B41B-D0C864717462}"/>
              </a:ext>
            </a:extLst>
          </p:cNvPr>
          <p:cNvSpPr>
            <a:spLocks noGrp="1"/>
          </p:cNvSpPr>
          <p:nvPr>
            <p:ph type="subTitle" idx="1"/>
          </p:nvPr>
        </p:nvSpPr>
        <p:spPr>
          <a:xfrm>
            <a:off x="8296275" y="3505095"/>
            <a:ext cx="3081576" cy="1733655"/>
          </a:xfrm>
        </p:spPr>
        <p:txBody>
          <a:bodyPr>
            <a:normAutofit/>
          </a:bodyPr>
          <a:lstStyle/>
          <a:p>
            <a:r>
              <a:rPr lang="en-GB" sz="1800" b="1" i="1" dirty="0">
                <a:effectLst/>
                <a:latin typeface="Times New Roman" panose="02020603050405020304" pitchFamily="18" charset="0"/>
                <a:ea typeface="Times New Roman" panose="02020603050405020304" pitchFamily="18" charset="0"/>
                <a:cs typeface="Arial" panose="020B0604020202020204" pitchFamily="34" charset="0"/>
              </a:rPr>
              <a:t>The Importance of a Language.</a:t>
            </a:r>
            <a:endParaRPr lang="en-CA"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CA" dirty="0">
              <a:solidFill>
                <a:srgbClr val="FFFFFF">
                  <a:alpha val="75000"/>
                </a:srgbClr>
              </a:solidFill>
            </a:endParaRPr>
          </a:p>
        </p:txBody>
      </p:sp>
      <p:pic>
        <p:nvPicPr>
          <p:cNvPr id="4" name="Audio 3">
            <a:hlinkClick r:id="" action="ppaction://media"/>
            <a:extLst>
              <a:ext uri="{FF2B5EF4-FFF2-40B4-BE49-F238E27FC236}">
                <a16:creationId xmlns:a16="http://schemas.microsoft.com/office/drawing/2014/main" xmlns="" id="{8FBDDCE6-DF1B-4FA5-ABC2-AD4E0847CF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06959051"/>
      </p:ext>
    </p:extLst>
  </p:cSld>
  <p:clrMapOvr>
    <a:masterClrMapping/>
  </p:clrMapOvr>
  <mc:AlternateContent xmlns:mc="http://schemas.openxmlformats.org/markup-compatibility/2006" xmlns:p14="http://schemas.microsoft.com/office/powerpoint/2010/main">
    <mc:Choice Requires="p14">
      <p:transition spd="slow" p14:dur="2000" advTm="29063"/>
    </mc:Choice>
    <mc:Fallback xmlns="">
      <p:transition spd="slow" advTm="29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AEEEF8-8330-40AD-90B7-4E2CD4C8AD0D}"/>
              </a:ext>
            </a:extLst>
          </p:cNvPr>
          <p:cNvSpPr txBox="1"/>
          <p:nvPr/>
        </p:nvSpPr>
        <p:spPr>
          <a:xfrm>
            <a:off x="236806" y="1066943"/>
            <a:ext cx="11718388" cy="5186741"/>
          </a:xfrm>
          <a:prstGeom prst="rect">
            <a:avLst/>
          </a:prstGeom>
          <a:noFill/>
        </p:spPr>
        <p:txBody>
          <a:bodyPr wrap="square">
            <a:spAutoFit/>
          </a:bodyPr>
          <a:lstStyle/>
          <a:p>
            <a:pPr marL="0" marR="0" algn="just">
              <a:lnSpc>
                <a:spcPct val="150000"/>
              </a:lnSpc>
              <a:spcBef>
                <a:spcPts val="0"/>
              </a:spcBef>
              <a:spcAft>
                <a:spcPts val="0"/>
              </a:spcAft>
            </a:pPr>
            <a:r>
              <a:rPr lang="en-GB" sz="2800" b="1" i="1" dirty="0">
                <a:effectLst/>
                <a:latin typeface="Times New Roman" panose="02020603050405020304" pitchFamily="18" charset="0"/>
                <a:ea typeface="Times New Roman" panose="02020603050405020304" pitchFamily="18" charset="0"/>
                <a:cs typeface="Arial" panose="020B0604020202020204" pitchFamily="34" charset="0"/>
              </a:rPr>
              <a:t>The Importance of English.</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GB" sz="2800" dirty="0">
                <a:effectLst/>
                <a:latin typeface="Times New Roman" panose="02020603050405020304" pitchFamily="18" charset="0"/>
                <a:ea typeface="Times New Roman" panose="02020603050405020304" pitchFamily="18" charset="0"/>
              </a:rPr>
              <a:t>In numbers of speakers as well as in its uses for international communication and in other less quantifiable measures, English is one of the most important languages of the world. Spoken by more than 380 million people in the United Kingdom, the United States, and the former British Empire, it is the largest of the Western languages. English, however, is not the most widely used native language in the world. Chinese, in its eight spoken varieties, is known to 1.3 billion people in China alone. See the course book for details.</a:t>
            </a:r>
            <a:endParaRPr lang="en-CA" sz="2800" dirty="0"/>
          </a:p>
        </p:txBody>
      </p:sp>
      <p:pic>
        <p:nvPicPr>
          <p:cNvPr id="2" name="Audio 1">
            <a:hlinkClick r:id="" action="ppaction://media"/>
            <a:extLst>
              <a:ext uri="{FF2B5EF4-FFF2-40B4-BE49-F238E27FC236}">
                <a16:creationId xmlns:a16="http://schemas.microsoft.com/office/drawing/2014/main" xmlns="" id="{AC61AB42-483A-41A0-95E8-BCB3F6569A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91450080"/>
      </p:ext>
    </p:extLst>
  </p:cSld>
  <p:clrMapOvr>
    <a:masterClrMapping/>
  </p:clrMapOvr>
  <mc:AlternateContent xmlns:mc="http://schemas.openxmlformats.org/markup-compatibility/2006" xmlns:p14="http://schemas.microsoft.com/office/powerpoint/2010/main">
    <mc:Choice Requires="p14">
      <p:transition spd="slow" p14:dur="2000" advTm="55041"/>
    </mc:Choice>
    <mc:Fallback xmlns="">
      <p:transition spd="slow" advTm="55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2AF88-A174-4066-8EC7-54A5C41DA203}"/>
              </a:ext>
            </a:extLst>
          </p:cNvPr>
          <p:cNvSpPr>
            <a:spLocks noGrp="1"/>
          </p:cNvSpPr>
          <p:nvPr>
            <p:ph type="title"/>
          </p:nvPr>
        </p:nvSpPr>
        <p:spPr>
          <a:xfrm>
            <a:off x="581192" y="702156"/>
            <a:ext cx="11029616" cy="1140712"/>
          </a:xfrm>
        </p:spPr>
        <p:txBody>
          <a:bodyPr>
            <a:normAutofit/>
          </a:bodyPr>
          <a:lstStyle/>
          <a:p>
            <a:pPr algn="ctr"/>
            <a:r>
              <a:rPr lang="en-GB" b="1" i="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English as a World Language.</a:t>
            </a:r>
            <a:r>
              <a:rPr lang="en-CA"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r>
            <a:br>
              <a:rPr lang="en-CA"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br>
            <a:endParaRPr lang="en-CA" dirty="0">
              <a:solidFill>
                <a:srgbClr val="FF0000"/>
              </a:solidFill>
            </a:endParaRPr>
          </a:p>
        </p:txBody>
      </p:sp>
      <p:sp>
        <p:nvSpPr>
          <p:cNvPr id="3" name="Content Placeholder 2">
            <a:extLst>
              <a:ext uri="{FF2B5EF4-FFF2-40B4-BE49-F238E27FC236}">
                <a16:creationId xmlns:a16="http://schemas.microsoft.com/office/drawing/2014/main" xmlns="" id="{A43B7412-FEC4-4D72-AE09-50743119460F}"/>
              </a:ext>
            </a:extLst>
          </p:cNvPr>
          <p:cNvSpPr>
            <a:spLocks noGrp="1"/>
          </p:cNvSpPr>
          <p:nvPr>
            <p:ph idx="1"/>
          </p:nvPr>
        </p:nvSpPr>
        <p:spPr>
          <a:xfrm>
            <a:off x="581192" y="1659988"/>
            <a:ext cx="11029615" cy="5198012"/>
          </a:xfrm>
        </p:spPr>
        <p:txBody>
          <a:bodyPr>
            <a:noAutofit/>
          </a:bodyPr>
          <a:lstStyle/>
          <a:p>
            <a:pPr marL="0" marR="0" algn="just">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That the world is fully alive to the need for an international language is evident from the number of attempts that have been made to supply that need artificially. Between 1880 and 1907 fifty-three universal languages were proposed. </a:t>
            </a:r>
            <a:r>
              <a:rPr lang="en-CA" sz="2800" dirty="0">
                <a:latin typeface="Calibri" panose="020F0502020204030204" pitchFamily="34" charset="0"/>
                <a:ea typeface="Times New Roman" panose="02020603050405020304" pitchFamily="18" charset="0"/>
                <a:cs typeface="Arial" panose="020B0604020202020204" pitchFamily="34" charset="0"/>
              </a:rPr>
              <a:t> </a:t>
            </a:r>
            <a:r>
              <a:rPr lang="en-GB" sz="2800" dirty="0">
                <a:effectLst/>
                <a:latin typeface="Times New Roman" panose="02020603050405020304" pitchFamily="18" charset="0"/>
                <a:ea typeface="Times New Roman" panose="02020603050405020304" pitchFamily="18" charset="0"/>
              </a:rPr>
              <a:t>An artificial language might serve some of the requirements of business and travel, but no one has proved willing to make it the medium of political, historical, or scientific thought, to say nothing of literature. </a:t>
            </a:r>
            <a:endParaRPr lang="en-CA" sz="2800" dirty="0"/>
          </a:p>
        </p:txBody>
      </p:sp>
      <p:pic>
        <p:nvPicPr>
          <p:cNvPr id="4" name="Audio 3">
            <a:hlinkClick r:id="" action="ppaction://media"/>
            <a:extLst>
              <a:ext uri="{FF2B5EF4-FFF2-40B4-BE49-F238E27FC236}">
                <a16:creationId xmlns:a16="http://schemas.microsoft.com/office/drawing/2014/main" xmlns="" id="{43EA4433-F56C-429F-821D-FCC3969394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40718947"/>
      </p:ext>
    </p:extLst>
  </p:cSld>
  <p:clrMapOvr>
    <a:masterClrMapping/>
  </p:clrMapOvr>
  <mc:AlternateContent xmlns:mc="http://schemas.openxmlformats.org/markup-compatibility/2006" xmlns:p14="http://schemas.microsoft.com/office/powerpoint/2010/main">
    <mc:Choice Requires="p14">
      <p:transition spd="slow" p14:dur="2000" advTm="79700"/>
    </mc:Choice>
    <mc:Fallback xmlns="">
      <p:transition spd="slow" advTm="79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B69EF5-F44C-415B-8277-EB90C62020CA}"/>
              </a:ext>
            </a:extLst>
          </p:cNvPr>
          <p:cNvSpPr txBox="1"/>
          <p:nvPr/>
        </p:nvSpPr>
        <p:spPr>
          <a:xfrm>
            <a:off x="1093762" y="804584"/>
            <a:ext cx="7698546" cy="3901196"/>
          </a:xfrm>
          <a:prstGeom prst="rect">
            <a:avLst/>
          </a:prstGeom>
          <a:noFill/>
        </p:spPr>
        <p:txBody>
          <a:bodyPr wrap="square">
            <a:spAutoFit/>
          </a:bodyPr>
          <a:lstStyle/>
          <a:p>
            <a:pPr marL="0" marR="0" algn="just">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Referring to International English as “Global,” one observer writes: “The emergence of Global is not an unqualified bonus for the British… for while we have relatively easy access to Global, so too do well-educated mainland Europeans, who have other linguistic assets besides</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xmlns="" id="{230A3F17-B949-406E-B72A-21C3B82D39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9936619"/>
      </p:ext>
    </p:extLst>
  </p:cSld>
  <p:clrMapOvr>
    <a:masterClrMapping/>
  </p:clrMapOvr>
  <mc:AlternateContent xmlns:mc="http://schemas.openxmlformats.org/markup-compatibility/2006" xmlns:p14="http://schemas.microsoft.com/office/powerpoint/2010/main">
    <mc:Choice Requires="p14">
      <p:transition spd="slow" p14:dur="2000" advTm="29383"/>
    </mc:Choice>
    <mc:Fallback xmlns="">
      <p:transition spd="slow" advTm="29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256</Words>
  <Application>Microsoft Office PowerPoint</Application>
  <PresentationFormat>Custom</PresentationFormat>
  <Paragraphs>11</Paragraphs>
  <Slides>4</Slides>
  <Notes>4</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DividendVTI</vt:lpstr>
      <vt:lpstr>Tutorial 2</vt:lpstr>
      <vt:lpstr>PowerPoint Presentation</vt:lpstr>
      <vt:lpstr>English as a World Language.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2</dc:title>
  <dc:creator>New</dc:creator>
  <cp:lastModifiedBy>محسن عابد</cp:lastModifiedBy>
  <cp:revision>19</cp:revision>
  <dcterms:created xsi:type="dcterms:W3CDTF">2020-11-04T03:46:03Z</dcterms:created>
  <dcterms:modified xsi:type="dcterms:W3CDTF">2021-01-07T21:20:59Z</dcterms:modified>
</cp:coreProperties>
</file>